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entury Gothic" panose="020B0502020202020204" pitchFamily="34" charset="0"/>
      <p:regular r:id="rId55"/>
      <p:bold r:id="rId56"/>
      <p:italic r:id="rId57"/>
      <p:boldItalic r:id="rId58"/>
    </p:embeddedFont>
    <p:embeddedFont>
      <p:font typeface="Fira Code" panose="02020500000000000000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55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3e109c67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3e109c67e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23e109c67e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3e109c6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3e109c67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123e109c67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0" name="Google Shape;25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" name="Google Shape;379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5" name="Google Shape;405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3" name="Google Shape;41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74c5efb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74c5efb1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274c5efb1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74c5efb1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74c5efb1c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9" name="Google Shape;449;g1274c5efb1c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74c5efb1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74c5efb1c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1274c5efb1c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entury Gothic"/>
              <a:buNone/>
              <a:defRPr sz="4400" b="1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1824399" y="-101738"/>
            <a:ext cx="549520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11"/>
          <p:cNvCxnSpPr/>
          <p:nvPr/>
        </p:nvCxnSpPr>
        <p:spPr>
          <a:xfrm>
            <a:off x="370115" y="947057"/>
            <a:ext cx="8425543" cy="0"/>
          </a:xfrm>
          <a:prstGeom prst="straightConnector1">
            <a:avLst/>
          </a:prstGeom>
          <a:noFill/>
          <a:ln w="349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4623594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marL="914400" lvl="1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370115" y="947057"/>
            <a:ext cx="8425543" cy="0"/>
          </a:xfrm>
          <a:prstGeom prst="straightConnector1">
            <a:avLst/>
          </a:prstGeom>
          <a:noFill/>
          <a:ln w="349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370115" y="947057"/>
            <a:ext cx="8425543" cy="0"/>
          </a:xfrm>
          <a:prstGeom prst="straightConnector1">
            <a:avLst/>
          </a:prstGeom>
          <a:noFill/>
          <a:ln w="349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370115" y="947057"/>
            <a:ext cx="8425543" cy="0"/>
          </a:xfrm>
          <a:prstGeom prst="straightConnector1">
            <a:avLst/>
          </a:prstGeom>
          <a:noFill/>
          <a:ln w="34925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openwrt.org/openwrt/openwrt.g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openwrt.org/releases/21.02.2/targets/ramips/mt7620/openwrt-imagebuilder-21.02.2-ramips-mt7620.Linux-x86_64.tar.xz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wrt-nctu.gitbook.io/project/" TargetMode="External"/><Relationship Id="rId3" Type="http://schemas.openxmlformats.org/officeDocument/2006/relationships/hyperlink" Target="https://openwrt.org/docs/guide-developer/toolchain/beginners-build-guide" TargetMode="External"/><Relationship Id="rId7" Type="http://schemas.openxmlformats.org/officeDocument/2006/relationships/hyperlink" Target="https://openwrt.org/docs/guide-developer/toolchain/use-buildsystem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wrt.org/docs/guide-user/additional-software/imagebuilder" TargetMode="External"/><Relationship Id="rId5" Type="http://schemas.openxmlformats.org/officeDocument/2006/relationships/hyperlink" Target="https://openwrt.org/docs/guide-user/additional-software/saving_space" TargetMode="External"/><Relationship Id="rId10" Type="http://schemas.openxmlformats.org/officeDocument/2006/relationships/hyperlink" Target="https://zh.wikipedia.org/wiki/OpenWrt" TargetMode="External"/><Relationship Id="rId4" Type="http://schemas.openxmlformats.org/officeDocument/2006/relationships/hyperlink" Target="https://openwrt.org/docs/guide-developer/toolchain/install-buildsystem" TargetMode="External"/><Relationship Id="rId9" Type="http://schemas.openxmlformats.org/officeDocument/2006/relationships/hyperlink" Target="https://upsangel.com/openwrt/openwrt-beginner-guid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entury Gothic"/>
              <a:buNone/>
            </a:pPr>
            <a:r>
              <a:rPr lang="en-US"/>
              <a:t>NSCAP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entury Gothic"/>
              <a:buNone/>
            </a:pPr>
            <a:r>
              <a:rPr lang="en-US"/>
              <a:t>@CS.NCTU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Project Checkpoint#1: OpenWrt Installation</a:t>
            </a:r>
            <a:endParaRPr/>
          </a:p>
          <a:p>
            <a:pPr marL="457200" lvl="0" indent="-3937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Instructor: Kate Lin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400"/>
              <a:t>Clone OpenWrt project, select the latest release version, update building feeds, and get default building config for ramips/mt7620 series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400" b="1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git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clone\ </a:t>
            </a:r>
            <a:r>
              <a:rPr lang="en-US" sz="2000" u="sng">
                <a:solidFill>
                  <a:schemeClr val="hlink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  <a:hlinkClick r:id="rId3"/>
              </a:rPr>
              <a:t>https://git.openwrt.org/openwrt/openwrt.git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cd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openwrt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git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pull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git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branch –a </a:t>
            </a:r>
            <a:r>
              <a:rPr lang="en-US" sz="2400" b="1"/>
              <a:t>  </a:t>
            </a:r>
            <a:r>
              <a:rPr lang="en-US" sz="2400"/>
              <a:t>--- Check all branches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git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checkout --track\ origin/openwrt-21.02</a:t>
            </a:r>
            <a:r>
              <a:rPr lang="en-US" sz="2400" b="1"/>
              <a:t>    </a:t>
            </a:r>
            <a:r>
              <a:rPr lang="en-US" sz="2400"/>
              <a:t>--- Optional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fld>
            <a:endParaRPr sz="120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552450" y="1095642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61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Cont’d</a:t>
            </a:r>
            <a:endParaRPr/>
          </a:p>
          <a:p>
            <a:pPr marL="5461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git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tag</a:t>
            </a:r>
            <a:r>
              <a:rPr lang="en-US" sz="2400" b="1">
                <a:highlight>
                  <a:schemeClr val="dk1"/>
                </a:highlight>
              </a:rPr>
              <a:t> </a:t>
            </a:r>
            <a:r>
              <a:rPr lang="en-US" sz="2400" b="1"/>
              <a:t> </a:t>
            </a:r>
            <a:r>
              <a:rPr lang="en-US" sz="2400"/>
              <a:t>--- Check all tags (release version)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sz="2400" b="1">
              <a:highlight>
                <a:schemeClr val="dk1"/>
              </a:highlight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git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checkout v21.02.2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./scripts/feeds update –a &amp;&amp;\ ./scripts/feeds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install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–a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wget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\ https://downloads.openwrt.org/releases/21.02.2/targets/ramips/mt7620/config.buildinfo -O .config</a:t>
            </a:r>
            <a:r>
              <a:rPr lang="en-US" sz="2400" b="1"/>
              <a:t>   </a:t>
            </a:r>
            <a:r>
              <a:rPr lang="en-US" sz="2400"/>
              <a:t>---Download config file</a:t>
            </a:r>
            <a:endParaRPr sz="2400"/>
          </a:p>
          <a:p>
            <a:pPr marL="5461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																							</a:t>
            </a:r>
            <a:endParaRPr/>
          </a:p>
          <a:p>
            <a:pPr marL="5461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		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b="1"/>
              <a:t>Setup building config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cd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~/openwrt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make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menuconfig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5461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9" name="Google Shape;169;p2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b="1"/>
              <a:t>After setting up building config, you will enter the appearance below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b="1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b="1"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012" y="2408926"/>
            <a:ext cx="66579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400" b="1"/>
              <a:t>Load default config for </a:t>
            </a:r>
            <a:r>
              <a:rPr lang="en-US" sz="2400" b="1">
                <a:solidFill>
                  <a:srgbClr val="FF0000"/>
                </a:solidFill>
              </a:rPr>
              <a:t>ramips/mt7620 </a:t>
            </a:r>
            <a:r>
              <a:rPr lang="en-US" sz="2400" b="1"/>
              <a:t>series first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Use left and right arrow to highlight </a:t>
            </a:r>
            <a:r>
              <a:rPr lang="en-US" b="1">
                <a:solidFill>
                  <a:srgbClr val="FF0000"/>
                </a:solidFill>
              </a:rPr>
              <a:t>&lt; Load &gt;</a:t>
            </a:r>
            <a:r>
              <a:rPr lang="en-US">
                <a:solidFill>
                  <a:schemeClr val="dk1"/>
                </a:solidFill>
              </a:rPr>
              <a:t>,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/>
              <a:t>and then press </a:t>
            </a:r>
            <a:r>
              <a:rPr lang="en-US" b="1"/>
              <a:t>enter</a:t>
            </a:r>
            <a:r>
              <a:rPr lang="en-US"/>
              <a:t> to select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Press </a:t>
            </a:r>
            <a:r>
              <a:rPr lang="en-US" b="1"/>
              <a:t>enter</a:t>
            </a:r>
            <a:r>
              <a:rPr lang="en-US"/>
              <a:t> again to load the config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 b="1">
                <a:solidFill>
                  <a:srgbClr val="FF0000"/>
                </a:solidFill>
              </a:rPr>
              <a:t>Now</a:t>
            </a:r>
            <a:endParaRPr/>
          </a:p>
          <a:p>
            <a:pPr marL="635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-US"/>
              <a:t>	</a:t>
            </a:r>
            <a:r>
              <a:rPr lang="en-US" sz="2200"/>
              <a:t>--- </a:t>
            </a:r>
            <a:r>
              <a:rPr lang="en-US" sz="2200" b="1"/>
              <a:t>Target System</a:t>
            </a:r>
            <a:r>
              <a:rPr lang="en-US" sz="2200"/>
              <a:t> should be </a:t>
            </a:r>
            <a:r>
              <a:rPr lang="en-US" sz="2200" b="1"/>
              <a:t>MediaTek Ralink MIPS</a:t>
            </a:r>
            <a:endParaRPr/>
          </a:p>
          <a:p>
            <a:pPr marL="635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lang="en-US"/>
              <a:t>	</a:t>
            </a:r>
            <a:r>
              <a:rPr lang="en-US" sz="2200"/>
              <a:t>---</a:t>
            </a:r>
            <a:r>
              <a:rPr lang="en-US"/>
              <a:t> </a:t>
            </a:r>
            <a:r>
              <a:rPr lang="en-US" sz="2200" b="1"/>
              <a:t>Subtarget</a:t>
            </a:r>
            <a:r>
              <a:rPr lang="en-US" sz="2200"/>
              <a:t> should be </a:t>
            </a:r>
            <a:r>
              <a:rPr lang="en-US" sz="2200" b="1"/>
              <a:t>MT7620 based boards</a:t>
            </a:r>
            <a:endParaRPr/>
          </a:p>
          <a:p>
            <a:pPr marL="635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2200" b="1"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400" b="1"/>
              <a:t>Change target profile to </a:t>
            </a:r>
            <a:r>
              <a:rPr lang="en-US" sz="2400" b="1">
                <a:solidFill>
                  <a:srgbClr val="FF0000"/>
                </a:solidFill>
              </a:rPr>
              <a:t>Edimax BR-6478AC V2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Use up and down arrow to highlight </a:t>
            </a:r>
            <a:r>
              <a:rPr lang="en-US" b="1">
                <a:solidFill>
                  <a:srgbClr val="FF0000"/>
                </a:solidFill>
              </a:rPr>
              <a:t>Target Profile</a:t>
            </a:r>
            <a:r>
              <a:rPr lang="en-US"/>
              <a:t>, and then press </a:t>
            </a:r>
            <a:r>
              <a:rPr lang="en-US" b="1">
                <a:solidFill>
                  <a:schemeClr val="dk1"/>
                </a:solidFill>
              </a:rPr>
              <a:t>enter</a:t>
            </a:r>
            <a:r>
              <a:rPr lang="en-US"/>
              <a:t> to select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Use up and down arrow to highlight </a:t>
            </a:r>
            <a:r>
              <a:rPr lang="en-US" b="1">
                <a:solidFill>
                  <a:srgbClr val="FF0000"/>
                </a:solidFill>
              </a:rPr>
              <a:t>Edimax BR-6478AC V2</a:t>
            </a:r>
            <a:r>
              <a:rPr lang="en-US"/>
              <a:t>, and then press </a:t>
            </a:r>
            <a:r>
              <a:rPr lang="en-US" b="1">
                <a:solidFill>
                  <a:schemeClr val="dk1"/>
                </a:solidFill>
              </a:rPr>
              <a:t>space</a:t>
            </a:r>
            <a:r>
              <a:rPr lang="en-US"/>
              <a:t> to select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560917" y="1043713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400" b="1"/>
              <a:t>Deselect following packages to save more space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LuCI → Collections → luci-ssl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LuCI → Collections → luci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LuCI → Protocols → luci-proto-ipv6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LuCI → Protocols → luci-proto-ppp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Libraries → rpcd-mod-rrdns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Network → Firewall → ip6tables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Network → odhcp6c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Network → odhcpd-ipv6only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Network → ppp-mod-pppoe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Network → ppp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Utilities → Encryption → px5g-wolfssl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(N) Utilities → iwinfo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628650" y="268787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628650" y="90492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400" b="1"/>
              <a:t>Select following packages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(Y) Network → Open vSwitch → openvswitch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400" b="1"/>
              <a:t>Change image distribution name to proof that this image is self-compile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Image configuration → Version configuration options → Release distribution</a:t>
            </a:r>
            <a:endParaRPr/>
          </a:p>
          <a:p>
            <a:pPr marL="137160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Change it from “OpenWrt” to your student id number</a:t>
            </a:r>
            <a:endParaRPr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400" b="1"/>
              <a:t>Save &amp; Exit</a:t>
            </a:r>
            <a:endParaRPr sz="2400"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400" b="1"/>
              <a:t>Build the image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make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-j $(nproc) defconfig download\ clean world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2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your image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-US"/>
              <a:t>Once you complete the building process, you can find your image in following location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1" indent="-361950" algn="l" rtl="0">
              <a:spcBef>
                <a:spcPts val="600"/>
              </a:spcBef>
              <a:spcAft>
                <a:spcPts val="0"/>
              </a:spcAft>
              <a:buSzPts val="2100"/>
              <a:buChar char="○"/>
            </a:pPr>
            <a:r>
              <a:rPr lang="en-US" sz="2100" b="1"/>
              <a:t>/home/nscap/openwrt/bin/targets/ramips/mt7620/</a:t>
            </a:r>
            <a:br>
              <a:rPr lang="en-US" sz="2100" b="1"/>
            </a:br>
            <a:r>
              <a:rPr lang="en-US" sz="2100" b="1">
                <a:solidFill>
                  <a:srgbClr val="FF0000"/>
                </a:solidFill>
              </a:rPr>
              <a:t>&lt;student id&gt;</a:t>
            </a:r>
            <a:r>
              <a:rPr lang="en-US" sz="2100" b="1"/>
              <a:t>-21.02.2-ramips-mt7620-edimax_br-</a:t>
            </a:r>
            <a:br>
              <a:rPr lang="en-US" sz="2100" b="1"/>
            </a:br>
            <a:r>
              <a:rPr lang="en-US" sz="2100" b="1"/>
              <a:t>6478ac-v2-</a:t>
            </a:r>
            <a:r>
              <a:rPr lang="en-US" sz="2100" b="1">
                <a:solidFill>
                  <a:srgbClr val="FF0000"/>
                </a:solidFill>
              </a:rPr>
              <a:t>squashfs-sysupgrade</a:t>
            </a:r>
            <a:r>
              <a:rPr lang="en-US" sz="2100" b="1"/>
              <a:t>.bin</a:t>
            </a:r>
            <a:endParaRPr sz="2100" b="1"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623888" y="144889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/>
              <a:t>Build OpenWrt Images</a:t>
            </a:r>
            <a:endParaRPr sz="5400"/>
          </a:p>
        </p:txBody>
      </p:sp>
      <p:sp>
        <p:nvSpPr>
          <p:cNvPr id="212" name="Google Shape;212;p30"/>
          <p:cNvSpPr txBox="1">
            <a:spLocks noGrp="1"/>
          </p:cNvSpPr>
          <p:nvPr>
            <p:ph type="body" idx="1"/>
          </p:nvPr>
        </p:nvSpPr>
        <p:spPr>
          <a:xfrm>
            <a:off x="633412" y="4225399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Using the Image Builder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b="1"/>
              <a:t>Recommended disk size for VM :  50GB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b="1"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b="1"/>
              <a:t>Install building dependencies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sudo apt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update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sudo apt install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build-essential\ libncurses5-dev libncursesw5-dev \</a:t>
            </a:r>
            <a:endParaRPr/>
          </a:p>
          <a:p>
            <a:pPr marL="54610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b="1">
                <a:solidFill>
                  <a:schemeClr val="lt1"/>
                </a:solidFill>
              </a:rPr>
              <a:t>	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zlib1g-dev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gawk git 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gettext libssl-dev\ </a:t>
            </a:r>
            <a:r>
              <a:rPr lang="en-US" b="1">
                <a:solidFill>
                  <a:schemeClr val="lt1"/>
                </a:solidFill>
              </a:rPr>
              <a:t>	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xsltproc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rsync wget unzip 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python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70AD47"/>
                </a:solidFill>
              </a:rPr>
              <a:t>Objectives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 this checkpoint, we are going to install OpenWrt on router, and setup the wifi on it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r>
              <a:rPr lang="en-US" sz="2400"/>
              <a:t>You’ll learn:</a:t>
            </a:r>
            <a:br>
              <a:rPr lang="en-US" sz="2400"/>
            </a:b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How to build OpenWrt images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/>
              <a:t>How to install OpenWrt</a:t>
            </a:r>
            <a:br>
              <a:rPr lang="en-US" sz="2400"/>
            </a:br>
            <a:endParaRPr sz="2400"/>
          </a:p>
          <a:p>
            <a:pPr marL="91440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/>
              <a:t>How to setup Wi-Fi in OpenWrt</a:t>
            </a:r>
            <a:endParaRPr sz="2400"/>
          </a:p>
          <a:p>
            <a:pPr marL="914400" lvl="1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b="1"/>
              <a:t>Download image builder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wget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\ </a:t>
            </a:r>
            <a:r>
              <a:rPr lang="en-US" u="sng">
                <a:solidFill>
                  <a:schemeClr val="hlink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  <a:hlinkClick r:id="rId3"/>
              </a:rPr>
              <a:t>https://downloads.openwrt.org/releases/21.02.2/targets/ramips/mt7620/openwrt-imagebuilder-21.02.2-ramips-mt7620.Linux-x86_64.tar.xz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54610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sz="2600" b="1"/>
              <a:t>	</a:t>
            </a:r>
            <a:r>
              <a:rPr lang="en-US" sz="2400"/>
              <a:t>--- Download mt7620 series image builder </a:t>
            </a:r>
            <a:endParaRPr sz="2600"/>
          </a:p>
          <a:p>
            <a: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tar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Jxvf\ openwrt-imagebuilder-21.02.2-ramips-mt7620.Linux-x86_64.tar.xz</a:t>
            </a:r>
            <a:endParaRPr/>
          </a:p>
          <a:p>
            <a:pPr marL="54610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sz="2400"/>
              <a:t>     --- Decompress the downloaded file</a:t>
            </a:r>
            <a:endParaRPr sz="2400"/>
          </a:p>
        </p:txBody>
      </p:sp>
      <p:sp>
        <p:nvSpPr>
          <p:cNvPr id="226" name="Google Shape;226;p3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b="1"/>
              <a:t>Build the image</a:t>
            </a:r>
            <a:endParaRPr/>
          </a:p>
          <a:p>
            <a:pPr marL="635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make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image </a:t>
            </a:r>
            <a:r>
              <a:rPr lang="en-US">
                <a:solidFill>
                  <a:srgbClr val="FFC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PROFILE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=edimax_br-6478ac-v2 </a:t>
            </a:r>
            <a:r>
              <a:rPr lang="en-US">
                <a:solidFill>
                  <a:srgbClr val="FFC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PACKAGES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>
                <a:solidFill>
                  <a:srgbClr val="A8D08C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"-ppp-mod-pppoe -ppp -odhcp6c -ip6tables -odhcpd-ipv6only -kmod-pppoe -kmod-ip6tables uhttpd uhttpd-mod-ubus luci-mod-admin-full luci-app-firewall luci-app-opkg luci-theme-bootstrap openvswitch"</a:t>
            </a:r>
            <a:endParaRPr>
              <a:solidFill>
                <a:srgbClr val="A8D08C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your image</a:t>
            </a:r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-US"/>
              <a:t>Once you complete the building process, you can find your image in following location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1" indent="-361950" algn="l" rtl="0">
              <a:spcBef>
                <a:spcPts val="600"/>
              </a:spcBef>
              <a:spcAft>
                <a:spcPts val="0"/>
              </a:spcAft>
              <a:buSzPts val="2100"/>
              <a:buChar char="○"/>
            </a:pPr>
            <a:r>
              <a:rPr lang="en-US" sz="2100" b="1"/>
              <a:t>/home/nscap/openwrt/bin/targets/ramips/mt7620/</a:t>
            </a:r>
            <a:br>
              <a:rPr lang="en-US" sz="2100" b="1"/>
            </a:br>
            <a:r>
              <a:rPr lang="en-US" sz="2100" b="1">
                <a:solidFill>
                  <a:srgbClr val="FF0000"/>
                </a:solidFill>
              </a:rPr>
              <a:t>openwrt</a:t>
            </a:r>
            <a:r>
              <a:rPr lang="en-US" sz="2100" b="1"/>
              <a:t>-21.02.2-ramips-mt7620-edimax_br-6478ac-v2-</a:t>
            </a:r>
            <a:r>
              <a:rPr lang="en-US" sz="2100" b="1">
                <a:solidFill>
                  <a:srgbClr val="FF0000"/>
                </a:solidFill>
              </a:rPr>
              <a:t>squashfs-sysupgrade</a:t>
            </a:r>
            <a:r>
              <a:rPr lang="en-US" sz="2100" b="1"/>
              <a:t>.bin</a:t>
            </a:r>
            <a:endParaRPr sz="2100" b="1"/>
          </a:p>
        </p:txBody>
      </p:sp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Install OpenWrt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06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Install OpenWrt 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Connect to Edimax via Wi-Fi or ethernet</a:t>
            </a:r>
            <a:br>
              <a:rPr lang="en-US" b="1"/>
            </a:br>
            <a:endParaRPr b="1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Login to Edimax web UI</a:t>
            </a:r>
            <a:endParaRPr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http://192.168.1.1</a:t>
            </a:r>
            <a:endParaRPr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Account/Password:  check manual</a:t>
            </a: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144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Install OpenWrt </a:t>
            </a:r>
            <a:endParaRPr sz="1700"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Use Edimax web UI’s upgrade tool to install OpenWrt</a:t>
            </a:r>
            <a:endParaRPr b="1"/>
          </a:p>
          <a:p>
            <a:pPr marL="914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 rotWithShape="1">
          <a:blip r:embed="rId3">
            <a:alphaModFix/>
          </a:blip>
          <a:srcRect l="23169" t="6820" r="23082" b="26569"/>
          <a:stretch/>
        </p:blipFill>
        <p:spPr>
          <a:xfrm>
            <a:off x="1746888" y="2125525"/>
            <a:ext cx="5650219" cy="42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/>
              <a:t>Using Terminal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06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Connect to the router </a:t>
            </a:r>
            <a:r>
              <a:rPr lang="en-US" b="1">
                <a:solidFill>
                  <a:srgbClr val="FF0000"/>
                </a:solidFill>
              </a:rPr>
              <a:t>via ethernet</a:t>
            </a:r>
            <a:endParaRPr b="1">
              <a:solidFill>
                <a:srgbClr val="FF000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>
                <a:solidFill>
                  <a:srgbClr val="000000"/>
                </a:solidFill>
              </a:rPr>
              <a:t>Since Wi-Fi is </a:t>
            </a:r>
            <a:r>
              <a:rPr lang="en-US" b="1">
                <a:solidFill>
                  <a:srgbClr val="FF0000"/>
                </a:solidFill>
              </a:rPr>
              <a:t>disabled</a:t>
            </a:r>
            <a:r>
              <a:rPr lang="en-US">
                <a:solidFill>
                  <a:srgbClr val="000000"/>
                </a:solidFill>
              </a:rPr>
              <a:t> by default after you do a fresh install of OpenWrt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Login to OpenWrt via SSH using your computer</a:t>
            </a:r>
            <a:endParaRPr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ssh root@192.168.1.1</a:t>
            </a:r>
            <a:endParaRPr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Contact TA if you have </a:t>
            </a:r>
            <a:r>
              <a:rPr lang="en-US" b="1">
                <a:solidFill>
                  <a:srgbClr val="FF0000"/>
                </a:solidFill>
              </a:rPr>
              <a:t>waited for 10 mins</a:t>
            </a:r>
            <a:r>
              <a:rPr lang="en-US"/>
              <a:t> and still </a:t>
            </a:r>
            <a:r>
              <a:rPr lang="en-US" b="1">
                <a:solidFill>
                  <a:srgbClr val="FF0000"/>
                </a:solidFill>
              </a:rPr>
              <a:t>can’t ssh</a:t>
            </a:r>
            <a:r>
              <a:rPr lang="en-US"/>
              <a:t> into it</a:t>
            </a:r>
            <a:br>
              <a:rPr lang="en-US"/>
            </a:br>
            <a:endParaRPr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Change root’s password first</a:t>
            </a:r>
            <a:endParaRPr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passwd</a:t>
            </a:r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3775" y="2358900"/>
            <a:ext cx="6616450" cy="39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Enable 2.4GHz/5GHz Wi-Fi</a:t>
            </a: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vim /etc/config/wireless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Change config file like below:</a:t>
            </a:r>
            <a:br>
              <a:rPr lang="en-US"/>
            </a:b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06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568050" y="2664750"/>
            <a:ext cx="74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5Ghz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537750" y="4383500"/>
            <a:ext cx="80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2.4Ghz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1688075" y="3225900"/>
            <a:ext cx="1044000" cy="15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2806825" y="3144600"/>
            <a:ext cx="2529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this line to enable Wi-Fi</a:t>
            </a:r>
            <a:endParaRPr sz="10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1688075" y="4935175"/>
            <a:ext cx="1044000" cy="155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2806825" y="4853875"/>
            <a:ext cx="25299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this line to enable Wi-Fi</a:t>
            </a:r>
            <a:endParaRPr sz="10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1875" y="2358541"/>
            <a:ext cx="6620251" cy="399970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Enable 2.4GHz/5GHz Wi-Fi</a:t>
            </a: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vim /etc/config/wireless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Change config file like below:</a:t>
            </a:r>
            <a:br>
              <a:rPr lang="en-US"/>
            </a:b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06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568050" y="2664750"/>
            <a:ext cx="74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5Ghz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537750" y="4268200"/>
            <a:ext cx="80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2.4Ghz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1688600" y="3767525"/>
            <a:ext cx="1792200" cy="36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1688600" y="5369600"/>
            <a:ext cx="1792200" cy="36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3499050" y="3637025"/>
            <a:ext cx="3297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Wi-Fi’s SSID</a:t>
            </a:r>
            <a:endParaRPr sz="10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Wi-Fi’s password</a:t>
            </a:r>
            <a:endParaRPr sz="10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encryption method (psk2 means WPA2)</a:t>
            </a:r>
            <a:endParaRPr sz="10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3499050" y="5239100"/>
            <a:ext cx="3297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Wi-Fi’s SSID</a:t>
            </a:r>
            <a:endParaRPr sz="10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Wi-Fi’s password</a:t>
            </a:r>
            <a:endParaRPr sz="10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encryption method (psk2 means WPA2)</a:t>
            </a:r>
            <a:endParaRPr sz="10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Intro. to OpenWrt</a:t>
            </a: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06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314" name="Google Shape;314;p42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Restart Wi-Fi</a:t>
            </a: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wifi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You can find your AP and connect to it</a:t>
            </a:r>
            <a:endParaRPr b="1"/>
          </a:p>
        </p:txBody>
      </p:sp>
      <p:sp>
        <p:nvSpPr>
          <p:cNvPr id="315" name="Google Shape;315;p42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321" name="Google Shape;321;p43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/>
              <a:t>Using Web UI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06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328" name="Google Shape;328;p44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Connect to the router </a:t>
            </a:r>
            <a:r>
              <a:rPr lang="en-US" b="1">
                <a:solidFill>
                  <a:srgbClr val="FF0000"/>
                </a:solidFill>
              </a:rPr>
              <a:t>via ethernet</a:t>
            </a:r>
            <a:endParaRPr b="1">
              <a:solidFill>
                <a:srgbClr val="FF000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/>
              <a:t>Since Wi-Fi is </a:t>
            </a:r>
            <a:r>
              <a:rPr lang="en-US" b="1">
                <a:solidFill>
                  <a:srgbClr val="FF0000"/>
                </a:solidFill>
              </a:rPr>
              <a:t>disabled</a:t>
            </a:r>
            <a:r>
              <a:rPr lang="en-US"/>
              <a:t> by default after you do a fresh install of OpenWrt</a:t>
            </a:r>
            <a:br>
              <a:rPr lang="en-US"/>
            </a:br>
            <a:endParaRPr b="1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Login to OpenWrt web UI</a:t>
            </a:r>
            <a:endParaRPr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http://192.168.1.1</a:t>
            </a:r>
            <a:endParaRPr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Username/Password:  root/root</a:t>
            </a:r>
            <a:br>
              <a:rPr lang="en-US"/>
            </a:br>
            <a:endParaRPr b="1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Change admin’s password first</a:t>
            </a:r>
            <a:endParaRPr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Goto </a:t>
            </a:r>
            <a:r>
              <a:rPr lang="en-US" b="1"/>
              <a:t>System -&gt; Administration</a:t>
            </a:r>
            <a:endParaRPr b="1"/>
          </a:p>
        </p:txBody>
      </p:sp>
      <p:sp>
        <p:nvSpPr>
          <p:cNvPr id="329" name="Google Shape;329;p4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06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336" name="Google Shape;336;p45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Enable 2.4GHz/5GHz Wi-Fi</a:t>
            </a:r>
            <a:endParaRPr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Goto </a:t>
            </a:r>
            <a:r>
              <a:rPr lang="en-US" b="1"/>
              <a:t>System -&gt; Wireless</a:t>
            </a:r>
            <a:endParaRPr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Click Enable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</p:txBody>
      </p:sp>
      <p:sp>
        <p:nvSpPr>
          <p:cNvPr id="337" name="Google Shape;337;p4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 rotWithShape="1">
          <a:blip r:embed="rId3">
            <a:alphaModFix/>
          </a:blip>
          <a:srcRect l="19140" t="10811" r="19611" b="23656"/>
          <a:stretch/>
        </p:blipFill>
        <p:spPr>
          <a:xfrm>
            <a:off x="1102264" y="2544900"/>
            <a:ext cx="6939464" cy="41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/>
          <p:nvPr/>
        </p:nvSpPr>
        <p:spPr>
          <a:xfrm>
            <a:off x="627575" y="3735225"/>
            <a:ext cx="74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5Ghz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45"/>
          <p:cNvSpPr txBox="1"/>
          <p:nvPr/>
        </p:nvSpPr>
        <p:spPr>
          <a:xfrm>
            <a:off x="567100" y="4560550"/>
            <a:ext cx="80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2.4Ghz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06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Configure 2.4GHz/5GHz Wi-Fi</a:t>
            </a:r>
            <a:endParaRPr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Click </a:t>
            </a:r>
            <a:r>
              <a:rPr lang="en-US" b="1"/>
              <a:t>Edit</a:t>
            </a:r>
            <a:endParaRPr b="1"/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ESSID:</a:t>
            </a:r>
            <a:r>
              <a:rPr lang="en-US"/>
              <a:t> &lt;router’s name&gt;</a:t>
            </a:r>
            <a:endParaRPr/>
          </a:p>
        </p:txBody>
      </p:sp>
      <p:sp>
        <p:nvSpPr>
          <p:cNvPr id="348" name="Google Shape;348;p46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49" name="Google Shape;349;p46"/>
          <p:cNvPicPr preferRelativeResize="0"/>
          <p:nvPr/>
        </p:nvPicPr>
        <p:blipFill rotWithShape="1">
          <a:blip r:embed="rId3">
            <a:alphaModFix/>
          </a:blip>
          <a:srcRect l="20508" t="51397" r="20947"/>
          <a:stretch/>
        </p:blipFill>
        <p:spPr>
          <a:xfrm>
            <a:off x="877100" y="2720131"/>
            <a:ext cx="8083653" cy="377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6"/>
          <p:cNvSpPr/>
          <p:nvPr/>
        </p:nvSpPr>
        <p:spPr>
          <a:xfrm>
            <a:off x="2185200" y="3825950"/>
            <a:ext cx="2510400" cy="446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>
            <a:spLocks noGrp="1"/>
          </p:cNvSpPr>
          <p:nvPr>
            <p:ph type="title"/>
          </p:nvPr>
        </p:nvSpPr>
        <p:spPr>
          <a:xfrm>
            <a:off x="628650" y="267150"/>
            <a:ext cx="84069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Enable and Configure Wi-Fi</a:t>
            </a:r>
            <a:endParaRPr/>
          </a:p>
        </p:txBody>
      </p:sp>
      <p:sp>
        <p:nvSpPr>
          <p:cNvPr id="357" name="Google Shape;357;p47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Configure 2.4GHz/5GHz Wi-Fi (cont.)</a:t>
            </a:r>
            <a:endParaRPr b="1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Click </a:t>
            </a:r>
            <a:r>
              <a:rPr lang="en-US" b="1"/>
              <a:t>Wireless Security</a:t>
            </a:r>
            <a:endParaRPr b="1"/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Encryption: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WPA2-PSK</a:t>
            </a:r>
            <a:endParaRPr b="1">
              <a:solidFill>
                <a:srgbClr val="FF0000"/>
              </a:solidFill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Key:</a:t>
            </a:r>
            <a:r>
              <a:rPr lang="en-US"/>
              <a:t> &lt;router’s password&gt;</a:t>
            </a:r>
            <a:endParaRPr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Click </a:t>
            </a:r>
            <a:r>
              <a:rPr lang="en-US" b="1"/>
              <a:t>Save&amp;Apply</a:t>
            </a:r>
            <a:endParaRPr b="1"/>
          </a:p>
        </p:txBody>
      </p:sp>
      <p:sp>
        <p:nvSpPr>
          <p:cNvPr id="358" name="Google Shape;358;p4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59" name="Google Shape;359;p47"/>
          <p:cNvPicPr preferRelativeResize="0"/>
          <p:nvPr/>
        </p:nvPicPr>
        <p:blipFill rotWithShape="1">
          <a:blip r:embed="rId3">
            <a:alphaModFix/>
          </a:blip>
          <a:srcRect l="20673" t="27699" r="21609" b="7369"/>
          <a:stretch/>
        </p:blipFill>
        <p:spPr>
          <a:xfrm>
            <a:off x="1755450" y="3293525"/>
            <a:ext cx="5633103" cy="35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/>
          <p:nvPr/>
        </p:nvSpPr>
        <p:spPr>
          <a:xfrm>
            <a:off x="2514600" y="3735200"/>
            <a:ext cx="2057400" cy="332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7"/>
          <p:cNvSpPr/>
          <p:nvPr/>
        </p:nvSpPr>
        <p:spPr>
          <a:xfrm>
            <a:off x="2514600" y="4326175"/>
            <a:ext cx="2057400" cy="332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Configure WAN (optional)</a:t>
            </a:r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/>
              <a:t>Using Terminal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Configure WAN (optional)</a:t>
            </a:r>
            <a:endParaRPr/>
          </a:p>
        </p:txBody>
      </p:sp>
      <p:sp>
        <p:nvSpPr>
          <p:cNvPr id="374" name="Google Shape;374;p49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If your gateway router use DHCP, then you can skip this part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Otherwise, we have to manually configure IP address on our router</a:t>
            </a:r>
            <a:endParaRPr/>
          </a:p>
        </p:txBody>
      </p:sp>
      <p:sp>
        <p:nvSpPr>
          <p:cNvPr id="375" name="Google Shape;375;p4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Configure WAN (optional)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After you ssh into the AP, you can  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vim /etc/config/network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Change config file like below:</a:t>
            </a:r>
            <a:endParaRPr/>
          </a:p>
        </p:txBody>
      </p:sp>
      <p:sp>
        <p:nvSpPr>
          <p:cNvPr id="383" name="Google Shape;383;p5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384" name="Google Shape;38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1875" y="2360425"/>
            <a:ext cx="6620256" cy="399592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/>
          <p:nvPr/>
        </p:nvSpPr>
        <p:spPr>
          <a:xfrm>
            <a:off x="1261875" y="4818900"/>
            <a:ext cx="2155200" cy="81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0"/>
          <p:cNvSpPr txBox="1"/>
          <p:nvPr/>
        </p:nvSpPr>
        <p:spPr>
          <a:xfrm>
            <a:off x="3417075" y="4779100"/>
            <a:ext cx="37254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“eth0.2” is the WAN port behind the router</a:t>
            </a:r>
            <a:endParaRPr sz="8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proto to “static” means you want to use static IP</a:t>
            </a:r>
            <a:endParaRPr sz="8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your netmask</a:t>
            </a:r>
            <a:endParaRPr sz="8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your DNS (this is optional)</a:t>
            </a:r>
            <a:endParaRPr sz="8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your static IP address</a:t>
            </a:r>
            <a:endParaRPr sz="8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your gateway</a:t>
            </a:r>
            <a:endParaRPr sz="8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50"/>
          <p:cNvSpPr txBox="1"/>
          <p:nvPr/>
        </p:nvSpPr>
        <p:spPr>
          <a:xfrm>
            <a:off x="628650" y="4818900"/>
            <a:ext cx="6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IPv4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Configure WAN (optional)</a:t>
            </a:r>
            <a:endParaRPr/>
          </a:p>
        </p:txBody>
      </p:sp>
      <p:sp>
        <p:nvSpPr>
          <p:cNvPr id="394" name="Google Shape;394;p51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There’s also an interface in </a:t>
            </a:r>
            <a:r>
              <a:rPr lang="en-US">
                <a:solidFill>
                  <a:srgbClr val="000000"/>
                </a:solidFill>
              </a:rPr>
              <a:t>/etc/config/network</a:t>
            </a:r>
            <a:r>
              <a:rPr lang="en-US"/>
              <a:t> called “wan6” for IPv6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Reload Network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/etc/init.d/network reload</a:t>
            </a:r>
            <a:endParaRPr/>
          </a:p>
        </p:txBody>
      </p:sp>
      <p:sp>
        <p:nvSpPr>
          <p:cNvPr id="395" name="Google Shape;395;p5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OpenWrt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A </a:t>
            </a:r>
            <a:r>
              <a:rPr lang="en-US" b="1"/>
              <a:t>Linux Distribution</a:t>
            </a:r>
            <a:r>
              <a:rPr lang="en-US"/>
              <a:t> designed for embedded devices to route network traffic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Lots of </a:t>
            </a:r>
            <a:r>
              <a:rPr lang="en-US" b="1"/>
              <a:t>software packages</a:t>
            </a:r>
            <a:r>
              <a:rPr lang="en-US"/>
              <a:t> are available for installation, providing network functions that are not supported by stock firmware</a:t>
            </a:r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Configure WAN (optional)</a:t>
            </a:r>
            <a:endParaRPr/>
          </a:p>
        </p:txBody>
      </p:sp>
      <p:sp>
        <p:nvSpPr>
          <p:cNvPr id="401" name="Google Shape;401;p52"/>
          <p:cNvSpPr txBox="1">
            <a:spLocks noGrp="1"/>
          </p:cNvSpPr>
          <p:nvPr>
            <p:ph type="body" idx="1"/>
          </p:nvPr>
        </p:nvSpPr>
        <p:spPr>
          <a:xfrm>
            <a:off x="623888" y="4589466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/>
              <a:t>Using Web UI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Configure WAN (optional)</a:t>
            </a:r>
            <a:endParaRPr/>
          </a:p>
        </p:txBody>
      </p:sp>
      <p:sp>
        <p:nvSpPr>
          <p:cNvPr id="408" name="Google Shape;408;p53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If your gateway router use DHCP, then you can skip this part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Otherwise, we have to manually configure IP address on our router</a:t>
            </a:r>
            <a:endParaRPr/>
          </a:p>
        </p:txBody>
      </p:sp>
      <p:sp>
        <p:nvSpPr>
          <p:cNvPr id="409" name="Google Shape;409;p53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Configure WAN (optional)</a:t>
            </a:r>
            <a:endParaRPr/>
          </a:p>
        </p:txBody>
      </p:sp>
      <p:sp>
        <p:nvSpPr>
          <p:cNvPr id="416" name="Google Shape;416;p54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Goto</a:t>
            </a:r>
            <a:r>
              <a:rPr lang="en-US" b="1"/>
              <a:t> Network -&gt; Interfaces</a:t>
            </a: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Click </a:t>
            </a:r>
            <a:r>
              <a:rPr lang="en-US" b="1"/>
              <a:t>Edit</a:t>
            </a:r>
            <a:endParaRPr sz="2600"/>
          </a:p>
          <a:p>
            <a:pPr marL="137160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/>
              <a:t>Protocol: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Static address</a:t>
            </a:r>
            <a:endParaRPr b="1">
              <a:solidFill>
                <a:srgbClr val="FF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Click </a:t>
            </a:r>
            <a:r>
              <a:rPr lang="en-US" b="1"/>
              <a:t>Switch Protocol</a:t>
            </a:r>
            <a:endParaRPr sz="1800" b="1"/>
          </a:p>
        </p:txBody>
      </p:sp>
      <p:sp>
        <p:nvSpPr>
          <p:cNvPr id="417" name="Google Shape;417;p54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418" name="Google Shape;418;p54"/>
          <p:cNvPicPr preferRelativeResize="0"/>
          <p:nvPr/>
        </p:nvPicPr>
        <p:blipFill rotWithShape="1">
          <a:blip r:embed="rId3">
            <a:alphaModFix/>
          </a:blip>
          <a:srcRect l="18938" t="21410" r="19290" b="17026"/>
          <a:stretch/>
        </p:blipFill>
        <p:spPr>
          <a:xfrm>
            <a:off x="1022237" y="2622338"/>
            <a:ext cx="7099523" cy="3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589800" y="4295400"/>
            <a:ext cx="6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IPv4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54"/>
          <p:cNvSpPr txBox="1"/>
          <p:nvPr/>
        </p:nvSpPr>
        <p:spPr>
          <a:xfrm>
            <a:off x="589800" y="4991575"/>
            <a:ext cx="6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IPv6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Configure WAN (optional)</a:t>
            </a:r>
            <a:endParaRPr/>
          </a:p>
        </p:txBody>
      </p:sp>
      <p:sp>
        <p:nvSpPr>
          <p:cNvPr id="427" name="Google Shape;427;p55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Configure WAN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b="1"/>
              <a:t>Protocol: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Static address</a:t>
            </a:r>
            <a:endParaRPr b="1">
              <a:solidFill>
                <a:srgbClr val="FF0000"/>
              </a:solidFill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Click </a:t>
            </a:r>
            <a:r>
              <a:rPr lang="en-US" b="1"/>
              <a:t>Switch Protocol</a:t>
            </a: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Configure following attributes by yourself</a:t>
            </a:r>
            <a:endParaRPr/>
          </a:p>
        </p:txBody>
      </p:sp>
      <p:sp>
        <p:nvSpPr>
          <p:cNvPr id="428" name="Google Shape;428;p55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429" name="Google Shape;429;p55"/>
          <p:cNvPicPr preferRelativeResize="0"/>
          <p:nvPr/>
        </p:nvPicPr>
        <p:blipFill rotWithShape="1">
          <a:blip r:embed="rId3">
            <a:alphaModFix/>
          </a:blip>
          <a:srcRect l="20344" t="19206" r="25081" b="21402"/>
          <a:stretch/>
        </p:blipFill>
        <p:spPr>
          <a:xfrm>
            <a:off x="1527149" y="2684175"/>
            <a:ext cx="6089725" cy="37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5"/>
          <p:cNvSpPr/>
          <p:nvPr/>
        </p:nvSpPr>
        <p:spPr>
          <a:xfrm>
            <a:off x="1756125" y="4627425"/>
            <a:ext cx="3224400" cy="1784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Configure WAN (optional)</a:t>
            </a:r>
            <a:endParaRPr/>
          </a:p>
        </p:txBody>
      </p:sp>
      <p:sp>
        <p:nvSpPr>
          <p:cNvPr id="437" name="Google Shape;437;p56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Your mobile devices can now access Internet via your OpenWrt router :-)</a:t>
            </a:r>
            <a:endParaRPr/>
          </a:p>
        </p:txBody>
      </p:sp>
      <p:sp>
        <p:nvSpPr>
          <p:cNvPr id="438" name="Google Shape;438;p56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>
            <a:spLocks noGrp="1"/>
          </p:cNvSpPr>
          <p:nvPr>
            <p:ph type="title"/>
          </p:nvPr>
        </p:nvSpPr>
        <p:spPr>
          <a:xfrm>
            <a:off x="689388" y="1357941"/>
            <a:ext cx="78867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Submission</a:t>
            </a:r>
            <a:endParaRPr/>
          </a:p>
        </p:txBody>
      </p:sp>
      <p:sp>
        <p:nvSpPr>
          <p:cNvPr id="445" name="Google Shape;445;p57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Grading Policy</a:t>
            </a:r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 dirty="0"/>
              <a:t>Report(100%)</a:t>
            </a:r>
            <a:endParaRPr b="1" dirty="0"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 b="1" dirty="0"/>
              <a:t>Building images (50%)</a:t>
            </a:r>
            <a:endParaRPr sz="2200" b="1" dirty="0"/>
          </a:p>
          <a:p>
            <a:pPr marL="13716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Use self-compile or image builder (</a:t>
            </a:r>
            <a:r>
              <a:rPr lang="en-US" sz="2000" b="1" dirty="0"/>
              <a:t>only get 70% of score in this part if using image builder</a:t>
            </a:r>
            <a:r>
              <a:rPr lang="en-US" sz="2000" dirty="0"/>
              <a:t>)</a:t>
            </a:r>
            <a:endParaRPr sz="2000" dirty="0"/>
          </a:p>
          <a:p>
            <a:pPr marL="13716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Briefly explain the process to complete this part</a:t>
            </a:r>
            <a:endParaRPr sz="2000" dirty="0"/>
          </a:p>
          <a:p>
            <a:pPr marL="13716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Screenshots</a:t>
            </a:r>
            <a:r>
              <a:rPr lang="en-US" sz="2200" dirty="0"/>
              <a:t> </a:t>
            </a:r>
          </a:p>
          <a:p>
            <a:pPr marL="10160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200" b="1" dirty="0"/>
          </a:p>
          <a:p>
            <a:pPr marL="5461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 dirty="0"/>
              <a:t>2. Install </a:t>
            </a:r>
            <a:r>
              <a:rPr lang="en-US" sz="2200" b="1" dirty="0" err="1"/>
              <a:t>OpenWrt</a:t>
            </a:r>
            <a:r>
              <a:rPr lang="en-US" sz="2200" b="1" dirty="0"/>
              <a:t> (20%)</a:t>
            </a:r>
            <a:endParaRPr sz="2200" b="1" dirty="0"/>
          </a:p>
          <a:p>
            <a:pPr marL="13716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Screenshots</a:t>
            </a:r>
          </a:p>
          <a:p>
            <a:pPr marL="10160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200" b="1" dirty="0"/>
          </a:p>
          <a:p>
            <a:pPr marL="5461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 dirty="0"/>
              <a:t>3. Enable and Configure Wi-Fi (or WAN)  (20%)</a:t>
            </a:r>
          </a:p>
          <a:p>
            <a:pPr marL="1346200" lvl="1" indent="-342900">
              <a:spcBef>
                <a:spcPts val="0"/>
              </a:spcBef>
            </a:pPr>
            <a:r>
              <a:rPr lang="en-US" sz="2000" dirty="0"/>
              <a:t>Screenshots	</a:t>
            </a:r>
            <a:r>
              <a:rPr lang="en-US" sz="1800" b="1" dirty="0"/>
              <a:t>	</a:t>
            </a:r>
          </a:p>
          <a:p>
            <a:pPr marL="5461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US" sz="2200" b="1" dirty="0"/>
          </a:p>
          <a:p>
            <a:pPr marL="5461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altLang="zh-TW" sz="2200" b="1" dirty="0"/>
              <a:t>4. Thoughts on this Project (10%)</a:t>
            </a:r>
          </a:p>
          <a:p>
            <a:pPr marL="1371600" lvl="0" indent="-355600">
              <a:buSzPts val="2000"/>
            </a:pPr>
            <a:r>
              <a:rPr lang="en-US" altLang="zh-TW" sz="2000" dirty="0"/>
              <a:t>Difficulties encountered</a:t>
            </a:r>
          </a:p>
          <a:p>
            <a:pPr marL="1371600" lvl="0" indent="-355600">
              <a:spcBef>
                <a:spcPts val="0"/>
              </a:spcBef>
              <a:buSzPts val="2000"/>
            </a:pPr>
            <a:r>
              <a:rPr lang="en-US" altLang="zh-TW" sz="2000" dirty="0"/>
              <a:t>Suggestion if any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sz="2000" b="1" dirty="0"/>
              <a:t>   </a:t>
            </a:r>
            <a:endParaRPr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b="1" dirty="0"/>
          </a:p>
          <a:p>
            <a:pPr marL="13716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3" name="Google Shape;453;p5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</a:t>
            </a:r>
            <a:endParaRPr/>
          </a:p>
        </p:txBody>
      </p:sp>
      <p:sp>
        <p:nvSpPr>
          <p:cNvPr id="460" name="Google Shape;460;p59"/>
          <p:cNvSpPr txBox="1">
            <a:spLocks noGrp="1"/>
          </p:cNvSpPr>
          <p:nvPr>
            <p:ph type="body" idx="1"/>
          </p:nvPr>
        </p:nvSpPr>
        <p:spPr>
          <a:xfrm>
            <a:off x="628650" y="1056586"/>
            <a:ext cx="7886700" cy="549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dirty="0"/>
              <a:t>Please providing </a:t>
            </a:r>
            <a:r>
              <a:rPr lang="en-US" b="1" dirty="0"/>
              <a:t>at least </a:t>
            </a:r>
            <a:r>
              <a:rPr lang="en-US" dirty="0"/>
              <a:t>the following screenshots :</a:t>
            </a:r>
            <a:endParaRPr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The welcome screen after </a:t>
            </a:r>
            <a:r>
              <a:rPr lang="en-US" dirty="0" err="1"/>
              <a:t>ssh</a:t>
            </a:r>
            <a:r>
              <a:rPr lang="en-US" dirty="0"/>
              <a:t> to router</a:t>
            </a:r>
            <a:endParaRPr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The result after execute the following command</a:t>
            </a:r>
            <a:endParaRPr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 </a:t>
            </a:r>
            <a:r>
              <a:rPr lang="en-US" sz="2200" dirty="0" err="1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ovs-ctl</a:t>
            </a:r>
            <a:r>
              <a:rPr lang="en-US" sz="2200" dirty="0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-V</a:t>
            </a:r>
            <a:endParaRPr sz="2200" dirty="0">
              <a:solidFill>
                <a:srgbClr val="00FF00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 </a:t>
            </a:r>
            <a:r>
              <a:rPr lang="en-US" sz="2200" dirty="0" err="1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ubus</a:t>
            </a:r>
            <a:r>
              <a:rPr lang="en-US" sz="2200" dirty="0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call system board</a:t>
            </a:r>
            <a:endParaRPr sz="2200" dirty="0">
              <a:solidFill>
                <a:srgbClr val="00FF00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 </a:t>
            </a:r>
            <a:r>
              <a:rPr lang="en-US" sz="2200" dirty="0" err="1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wifi</a:t>
            </a:r>
            <a:r>
              <a:rPr lang="en-US" sz="2200" dirty="0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status</a:t>
            </a:r>
            <a:endParaRPr sz="2200" dirty="0">
              <a:solidFill>
                <a:srgbClr val="00FF00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 ping 8.8.8.8</a:t>
            </a:r>
            <a:endParaRPr sz="2200" dirty="0">
              <a:solidFill>
                <a:srgbClr val="00FF00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0FF00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/>
              <a:t>“respectively…”</a:t>
            </a:r>
            <a:endParaRPr sz="2400" b="1" dirty="0">
              <a:solidFill>
                <a:srgbClr val="00FF00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2000" b="1" dirty="0"/>
              <a:t>Please take screenshots by yourself (Do not directly take        what we provided or using classmates’)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59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468" name="Google Shape;468;p60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https://openwrt.org/docs/guide-developer/toolchain/beginners-build-guide</a:t>
            </a:r>
            <a:endParaRPr sz="2000"/>
          </a:p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https://openwrt.org/docs/guide-developer/toolchain/install-buildsystem</a:t>
            </a:r>
            <a:endParaRPr sz="2000"/>
          </a:p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https://openwrt.org/docs/guide-user/additional-software/saving_space</a:t>
            </a:r>
            <a:endParaRPr sz="2000"/>
          </a:p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https://openwrt.org/docs/guide-user/additional-software/imagebuilder</a:t>
            </a:r>
            <a:endParaRPr sz="2000"/>
          </a:p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7"/>
              </a:rPr>
              <a:t>https://openwrt.org/docs/guide-developer/toolchain/use-buildsystem</a:t>
            </a:r>
            <a:endParaRPr sz="2000" u="sng">
              <a:solidFill>
                <a:schemeClr val="hlink"/>
              </a:solidFill>
              <a:hlinkClick r:id="rId8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8"/>
              </a:rPr>
              <a:t>https://openwrt-nctu.gitbook.io/project/</a:t>
            </a:r>
            <a:endParaRPr sz="20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9"/>
              </a:rPr>
              <a:t>https://upsangel.com/openwrt/openwrt-beginner-guide/</a:t>
            </a:r>
            <a:endParaRPr sz="20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10"/>
              </a:rPr>
              <a:t>https://zh.wikipedia.org/wiki/OpenWrt</a:t>
            </a:r>
            <a:endParaRPr sz="2000"/>
          </a:p>
        </p:txBody>
      </p:sp>
      <p:sp>
        <p:nvSpPr>
          <p:cNvPr id="469" name="Google Shape;469;p6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Tasks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628650" y="946956"/>
            <a:ext cx="7886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Building OpenWrt images</a:t>
            </a:r>
            <a:endParaRPr/>
          </a:p>
          <a:p>
            <a:pPr marL="914400" lvl="1" indent="-3937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/>
              <a:t>[Method 1] Self-compile (Build system)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[Method 2] Using the Image Builder</a:t>
            </a:r>
            <a:endParaRPr/>
          </a:p>
          <a:p>
            <a:pPr marL="457200" lvl="0" indent="-3937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Install OpenWrt via Edimax router’s web UI</a:t>
            </a:r>
            <a:endParaRPr b="1"/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Enable and configure Wi-Fi</a:t>
            </a:r>
            <a:endParaRPr b="1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[Method 1] Using terminal</a:t>
            </a:r>
            <a:endParaRPr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[Method 2] Using web UI</a:t>
            </a:r>
            <a:endParaRPr/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b="1"/>
              <a:t>Configure WAN (optional)</a:t>
            </a:r>
            <a:endParaRPr b="1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[Method 1] Using terminal</a:t>
            </a:r>
            <a:endParaRPr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[Method 2] Using web UI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623888" y="144889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/>
              <a:t>Build OpenWrt Images</a:t>
            </a:r>
            <a:endParaRPr sz="5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633412" y="4225399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Self-compile (Build system)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Environment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628650" y="1094011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b="1"/>
              <a:t>Install the virtual machine (if necessary)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b="1"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b="1"/>
              <a:t>Recommended specifications of VM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OS: Ubuntu 20.04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CPU: 2 up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RAM: 4GB up</a:t>
            </a:r>
            <a:endParaRPr/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Disk size: 40GB up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/>
              <a:t>If you don’t satisfied the recommended spec, you can try to use </a:t>
            </a:r>
            <a:r>
              <a:rPr lang="en-US" b="1"/>
              <a:t>GitHub Actions</a:t>
            </a:r>
            <a:r>
              <a:rPr lang="en-US"/>
              <a:t> as your build environment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54610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/>
              <a:t>				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b="1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628650" y="267156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/>
              <a:t>Build Images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628650" y="1095642"/>
            <a:ext cx="7886700" cy="549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b="1"/>
              <a:t>Install building dependencies</a:t>
            </a:r>
            <a:endParaRPr/>
          </a:p>
          <a:p>
            <a:pPr marL="635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sudo apt 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update</a:t>
            </a:r>
            <a:endParaRPr/>
          </a:p>
          <a:p>
            <a:pPr marL="5461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>
                <a:solidFill>
                  <a:srgbClr val="00FF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#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sudo apt install 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build-essential\ ccache ecj fastjar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file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g++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gawk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\ gettext git java-propose-classpath\ libelf-dev libncurses5-dev\ libncursesw5-dev libssl-dev python\ python2.7-dev python3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unzip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wget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\ python3-distutils python3-setuptools\ python3-dev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rsync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subversion swig </a:t>
            </a:r>
            <a:r>
              <a:rPr lang="en-US">
                <a:solidFill>
                  <a:srgbClr val="FF0000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time</a:t>
            </a:r>
            <a:r>
              <a:rPr lang="en-US">
                <a:solidFill>
                  <a:schemeClr val="lt1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\ xsltproc zlib1g-dev</a:t>
            </a:r>
            <a:endParaRPr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sslabGree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1793</Words>
  <Application>Microsoft Office PowerPoint</Application>
  <PresentationFormat>如螢幕大小 (4:3)</PresentationFormat>
  <Paragraphs>363</Paragraphs>
  <Slides>48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3" baseType="lpstr">
      <vt:lpstr>Century Gothic</vt:lpstr>
      <vt:lpstr>Arial</vt:lpstr>
      <vt:lpstr>Calibri</vt:lpstr>
      <vt:lpstr>Fira Code</vt:lpstr>
      <vt:lpstr>nsslabGreen</vt:lpstr>
      <vt:lpstr>NSCAP @CS.NCTU</vt:lpstr>
      <vt:lpstr>Objectives</vt:lpstr>
      <vt:lpstr>Intro. to OpenWrt</vt:lpstr>
      <vt:lpstr>OpenWrt</vt:lpstr>
      <vt:lpstr>Tasks</vt:lpstr>
      <vt:lpstr>Tasks</vt:lpstr>
      <vt:lpstr>Build OpenWrt Images</vt:lpstr>
      <vt:lpstr>Environment</vt:lpstr>
      <vt:lpstr>Build Images</vt:lpstr>
      <vt:lpstr>Build Images</vt:lpstr>
      <vt:lpstr>Build Images</vt:lpstr>
      <vt:lpstr>Build Images</vt:lpstr>
      <vt:lpstr>Build Images</vt:lpstr>
      <vt:lpstr>Build Images</vt:lpstr>
      <vt:lpstr>Build Images</vt:lpstr>
      <vt:lpstr>Build Images</vt:lpstr>
      <vt:lpstr>Find your image</vt:lpstr>
      <vt:lpstr>Build OpenWrt Images</vt:lpstr>
      <vt:lpstr>Build Images</vt:lpstr>
      <vt:lpstr>Build Images</vt:lpstr>
      <vt:lpstr>Build Images</vt:lpstr>
      <vt:lpstr>Find your image</vt:lpstr>
      <vt:lpstr>Install OpenWrt</vt:lpstr>
      <vt:lpstr>Install OpenWrt </vt:lpstr>
      <vt:lpstr>Install OpenWrt </vt:lpstr>
      <vt:lpstr>Enable and Configure Wi-Fi</vt:lpstr>
      <vt:lpstr>Enable and Configure Wi-Fi</vt:lpstr>
      <vt:lpstr>Enable and Configure Wi-Fi</vt:lpstr>
      <vt:lpstr>Enable and Configure Wi-Fi</vt:lpstr>
      <vt:lpstr>Enable and Configure Wi-Fi</vt:lpstr>
      <vt:lpstr>Enable and Configure Wi-Fi</vt:lpstr>
      <vt:lpstr>Enable and Configure Wi-Fi</vt:lpstr>
      <vt:lpstr>Enable and Configure Wi-Fi</vt:lpstr>
      <vt:lpstr>Enable and Configure Wi-Fi</vt:lpstr>
      <vt:lpstr>Enable and Configure Wi-Fi</vt:lpstr>
      <vt:lpstr>Configure WAN (optional)</vt:lpstr>
      <vt:lpstr>Configure WAN (optional)</vt:lpstr>
      <vt:lpstr>Configure WAN (optional)</vt:lpstr>
      <vt:lpstr>Configure WAN (optional)</vt:lpstr>
      <vt:lpstr>Configure WAN (optional)</vt:lpstr>
      <vt:lpstr>Configure WAN (optional)</vt:lpstr>
      <vt:lpstr>Configure WAN (optional)</vt:lpstr>
      <vt:lpstr>Configure WAN (optional)</vt:lpstr>
      <vt:lpstr>Configure WAN (optional)</vt:lpstr>
      <vt:lpstr>Submission</vt:lpstr>
      <vt:lpstr>Grading Policy</vt:lpstr>
      <vt:lpstr>Screenshots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NSCAP @CS.NCTU</dc:title>
  <cp:lastModifiedBy>張哲銓</cp:lastModifiedBy>
  <cp:revision>4</cp:revision>
  <dcterms:modified xsi:type="dcterms:W3CDTF">2022-05-02T06:44:52Z</dcterms:modified>
</cp:coreProperties>
</file>